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handoutMasterIdLst>
    <p:handoutMasterId r:id="rId8"/>
  </p:handoutMasterIdLst>
  <p:sldIdLst>
    <p:sldId id="256" r:id="rId2"/>
    <p:sldId id="270" r:id="rId3"/>
    <p:sldId id="268" r:id="rId4"/>
    <p:sldId id="269" r:id="rId5"/>
    <p:sldId id="271" r:id="rId6"/>
    <p:sldId id="27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4F41066-6176-463A-9124-BC67BD87B681}" type="datetimeFigureOut">
              <a:rPr lang="en-US" smtClean="0"/>
              <a:pPr/>
              <a:t>1/11/2013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F0124D9-2494-4EB7-9DAA-1607F471304F}" type="slidenum">
              <a:rPr lang="en-US" smtClean="0"/>
              <a:pPr/>
              <a:t>‹#›</a:t>
            </a:fld>
            <a:endParaRPr lang="en-US" dirty="0"/>
          </a:p>
        </p:txBody>
      </p:sp>
    </p:spTree>
    <p:extLst>
      <p:ext uri="{BB962C8B-B14F-4D97-AF65-F5344CB8AC3E}">
        <p14:creationId xmlns:p14="http://schemas.microsoft.com/office/powerpoint/2010/main" val="131706917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31D9A3B-AFE4-486C-93B5-2A38FE35C155}" type="datetimeFigureOut">
              <a:rPr lang="en-US" smtClean="0"/>
              <a:pPr/>
              <a:t>1/11/2013</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3E8103E-0815-46A4-8C92-A6FA67309C98}"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1D9A3B-AFE4-486C-93B5-2A38FE35C155}" type="datetimeFigureOut">
              <a:rPr lang="en-US" smtClean="0"/>
              <a:pPr/>
              <a:t>1/11/2013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E8103E-0815-46A4-8C92-A6FA67309C98}"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53E8103E-0815-46A4-8C92-A6FA67309C98}" type="slidenum">
              <a:rPr lang="en-US" smtClean="0"/>
              <a:pPr/>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1D9A3B-AFE4-486C-93B5-2A38FE35C155}" type="datetimeFigureOut">
              <a:rPr lang="en-US" smtClean="0"/>
              <a:pPr/>
              <a:t>1/11/2013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31D9A3B-AFE4-486C-93B5-2A38FE35C155}" type="datetimeFigureOut">
              <a:rPr lang="en-US" smtClean="0"/>
              <a:pPr/>
              <a:t>1/11/2013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53E8103E-0815-46A4-8C92-A6FA67309C98}" type="slidenum">
              <a:rPr lang="en-US" smtClean="0"/>
              <a:pPr/>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F31D9A3B-AFE4-486C-93B5-2A38FE35C155}" type="datetimeFigureOut">
              <a:rPr lang="en-US" smtClean="0"/>
              <a:pPr/>
              <a:t>1/11/2013</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3E8103E-0815-46A4-8C92-A6FA67309C98}" type="slidenum">
              <a:rPr lang="en-US" smtClean="0"/>
              <a:pPr/>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F31D9A3B-AFE4-486C-93B5-2A38FE35C155}" type="datetimeFigureOut">
              <a:rPr lang="en-US" smtClean="0"/>
              <a:pPr/>
              <a:t>1/11/2013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E8103E-0815-46A4-8C92-A6FA67309C98}" type="slidenum">
              <a:rPr lang="en-US" smtClean="0"/>
              <a:pPr/>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31D9A3B-AFE4-486C-93B5-2A38FE35C155}" type="datetimeFigureOut">
              <a:rPr lang="en-US" smtClean="0"/>
              <a:pPr/>
              <a:t>1/11/2013</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3E8103E-0815-46A4-8C92-A6FA67309C98}"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31D9A3B-AFE4-486C-93B5-2A38FE35C155}" type="datetimeFigureOut">
              <a:rPr lang="en-US" smtClean="0"/>
              <a:pPr/>
              <a:t>1/11/2013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53E8103E-0815-46A4-8C92-A6FA67309C9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F31D9A3B-AFE4-486C-93B5-2A38FE35C155}" type="datetimeFigureOut">
              <a:rPr lang="en-US" smtClean="0"/>
              <a:pPr/>
              <a:t>1/11/2013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3E8103E-0815-46A4-8C92-A6FA67309C9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3E8103E-0815-46A4-8C92-A6FA67309C98}" type="slidenum">
              <a:rPr lang="en-US" smtClean="0"/>
              <a:pPr/>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F31D9A3B-AFE4-486C-93B5-2A38FE35C155}" type="datetimeFigureOut">
              <a:rPr lang="en-US" smtClean="0"/>
              <a:pPr/>
              <a:t>1/11/2013</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53E8103E-0815-46A4-8C92-A6FA67309C98}" type="slidenum">
              <a:rPr lang="en-US" smtClean="0"/>
              <a:pPr/>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F31D9A3B-AFE4-486C-93B5-2A38FE35C155}" type="datetimeFigureOut">
              <a:rPr lang="en-US" smtClean="0"/>
              <a:pPr/>
              <a:t>1/11/2013</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31D9A3B-AFE4-486C-93B5-2A38FE35C155}" type="datetimeFigureOut">
              <a:rPr lang="en-US" smtClean="0"/>
              <a:pPr/>
              <a:t>1/11/2013</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3E8103E-0815-46A4-8C92-A6FA67309C98}" type="slidenum">
              <a:rPr lang="en-US" smtClean="0"/>
              <a:pPr/>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4419600"/>
            <a:ext cx="8229600" cy="1600200"/>
          </a:xfrm>
        </p:spPr>
        <p:txBody>
          <a:bodyPr>
            <a:noAutofit/>
          </a:bodyPr>
          <a:lstStyle/>
          <a:p>
            <a:r>
              <a:rPr lang="en-US" sz="1600" dirty="0" smtClean="0"/>
              <a:t>Presentation to the </a:t>
            </a:r>
          </a:p>
          <a:p>
            <a:r>
              <a:rPr lang="en-US" sz="2400" dirty="0" smtClean="0"/>
              <a:t>Fort Ord Reuse Authority</a:t>
            </a:r>
          </a:p>
          <a:p>
            <a:r>
              <a:rPr lang="en-US" sz="2400" dirty="0" smtClean="0"/>
              <a:t>Board of Directors</a:t>
            </a:r>
          </a:p>
          <a:p>
            <a:r>
              <a:rPr lang="en-US" dirty="0" smtClean="0"/>
              <a:t>January 11, 2013</a:t>
            </a:r>
            <a:endParaRPr lang="en-US" sz="1600" dirty="0"/>
          </a:p>
        </p:txBody>
      </p:sp>
      <p:sp>
        <p:nvSpPr>
          <p:cNvPr id="2" name="Title 1"/>
          <p:cNvSpPr>
            <a:spLocks noGrp="1"/>
          </p:cNvSpPr>
          <p:nvPr>
            <p:ph type="ctrTitle"/>
          </p:nvPr>
        </p:nvSpPr>
        <p:spPr>
          <a:xfrm>
            <a:off x="609600" y="2667000"/>
            <a:ext cx="8005895" cy="1447799"/>
          </a:xfrm>
        </p:spPr>
        <p:txBody>
          <a:bodyPr>
            <a:noAutofit/>
          </a:bodyPr>
          <a:lstStyle/>
          <a:p>
            <a:r>
              <a:rPr lang="en-US" sz="4400" dirty="0" smtClean="0">
                <a:solidFill>
                  <a:schemeClr val="bg2">
                    <a:lumMod val="25000"/>
                  </a:schemeClr>
                </a:solidFill>
              </a:rPr>
              <a:t>Fort Ord Base Reuse Plan</a:t>
            </a:r>
            <a:br>
              <a:rPr lang="en-US" sz="4400" dirty="0" smtClean="0">
                <a:solidFill>
                  <a:schemeClr val="bg2">
                    <a:lumMod val="25000"/>
                  </a:schemeClr>
                </a:solidFill>
              </a:rPr>
            </a:br>
            <a:r>
              <a:rPr lang="en-US" sz="4400" dirty="0" smtClean="0">
                <a:solidFill>
                  <a:schemeClr val="bg2">
                    <a:lumMod val="25000"/>
                  </a:schemeClr>
                </a:solidFill>
              </a:rPr>
              <a:t>Economic Recovery Outline</a:t>
            </a:r>
            <a:endParaRPr lang="en-US" sz="4000" dirty="0">
              <a:solidFill>
                <a:schemeClr val="bg2">
                  <a:lumMod val="25000"/>
                </a:schemeClr>
              </a:solidFill>
            </a:endParaRPr>
          </a:p>
        </p:txBody>
      </p:sp>
    </p:spTree>
    <p:extLst>
      <p:ext uri="{BB962C8B-B14F-4D97-AF65-F5344CB8AC3E}">
        <p14:creationId xmlns:p14="http://schemas.microsoft.com/office/powerpoint/2010/main" val="2187501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solidFill>
                  <a:schemeClr val="bg2">
                    <a:lumMod val="50000"/>
                  </a:schemeClr>
                </a:solidFill>
              </a:rPr>
              <a:t>Closure of Fort Ord: Impacts</a:t>
            </a:r>
            <a:endParaRPr lang="en-US" sz="4400" dirty="0">
              <a:solidFill>
                <a:schemeClr val="bg2">
                  <a:lumMod val="50000"/>
                </a:schemeClr>
              </a:solidFill>
            </a:endParaRPr>
          </a:p>
        </p:txBody>
      </p:sp>
      <p:sp>
        <p:nvSpPr>
          <p:cNvPr id="6" name="Content Placeholder 5"/>
          <p:cNvSpPr>
            <a:spLocks noGrp="1"/>
          </p:cNvSpPr>
          <p:nvPr>
            <p:ph sz="quarter" idx="1"/>
          </p:nvPr>
        </p:nvSpPr>
        <p:spPr>
          <a:xfrm>
            <a:off x="381000" y="1524000"/>
            <a:ext cx="8503920" cy="4876800"/>
          </a:xfrm>
        </p:spPr>
        <p:txBody>
          <a:bodyPr>
            <a:normAutofit lnSpcReduction="10000"/>
          </a:bodyPr>
          <a:lstStyle/>
          <a:p>
            <a:r>
              <a:rPr lang="en-US" dirty="0" smtClean="0"/>
              <a:t>Employment losses</a:t>
            </a:r>
          </a:p>
          <a:p>
            <a:pPr lvl="1"/>
            <a:r>
              <a:rPr lang="en-US" dirty="0" smtClean="0"/>
              <a:t>13,500 active duty military and 4,500 civilian jobs lost</a:t>
            </a:r>
          </a:p>
          <a:p>
            <a:r>
              <a:rPr lang="en-US" dirty="0" smtClean="0"/>
              <a:t>Business closures/impacts</a:t>
            </a:r>
          </a:p>
          <a:p>
            <a:r>
              <a:rPr lang="en-US" dirty="0" smtClean="0"/>
              <a:t>Regional economic losses</a:t>
            </a:r>
          </a:p>
          <a:p>
            <a:pPr lvl="1"/>
            <a:r>
              <a:rPr lang="en-US" dirty="0" smtClean="0"/>
              <a:t>18,700 residents lost with an estimated $500M per year regional economic impact</a:t>
            </a:r>
          </a:p>
          <a:p>
            <a:r>
              <a:rPr lang="en-US" dirty="0" smtClean="0"/>
              <a:t>Who was Impacted by the Closure/Downsizing</a:t>
            </a:r>
          </a:p>
          <a:p>
            <a:r>
              <a:rPr lang="en-US" dirty="0" smtClean="0"/>
              <a:t>Environmental Hazard Restrictions, Code Compliance, Design Incompatibility for Reuse</a:t>
            </a:r>
          </a:p>
          <a:p>
            <a:r>
              <a:rPr lang="en-US" dirty="0" smtClean="0"/>
              <a:t>Program to address the losses – begin recovery</a:t>
            </a:r>
          </a:p>
          <a:p>
            <a:pPr lvl="1"/>
            <a:r>
              <a:rPr lang="en-US" dirty="0" smtClean="0"/>
              <a:t>Base Reuse Plan, Economic Studies/Conveyance, Local Preference, etc.</a:t>
            </a:r>
            <a:endParaRPr lang="en-US" dirty="0"/>
          </a:p>
        </p:txBody>
      </p:sp>
    </p:spTree>
    <p:extLst>
      <p:ext uri="{BB962C8B-B14F-4D97-AF65-F5344CB8AC3E}">
        <p14:creationId xmlns:p14="http://schemas.microsoft.com/office/powerpoint/2010/main" val="3539965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solidFill>
                  <a:schemeClr val="bg2">
                    <a:lumMod val="50000"/>
                  </a:schemeClr>
                </a:solidFill>
              </a:rPr>
              <a:t>Base Reuse Plan: Promises</a:t>
            </a:r>
            <a:endParaRPr lang="en-US" sz="4400" dirty="0">
              <a:solidFill>
                <a:schemeClr val="bg2">
                  <a:lumMod val="50000"/>
                </a:schemeClr>
              </a:solidFill>
            </a:endParaRPr>
          </a:p>
        </p:txBody>
      </p:sp>
      <p:sp>
        <p:nvSpPr>
          <p:cNvPr id="3" name="Content Placeholder 2"/>
          <p:cNvSpPr>
            <a:spLocks noGrp="1"/>
          </p:cNvSpPr>
          <p:nvPr>
            <p:ph sz="quarter" idx="1"/>
          </p:nvPr>
        </p:nvSpPr>
        <p:spPr>
          <a:xfrm>
            <a:off x="228600" y="1524000"/>
            <a:ext cx="8766048" cy="4800600"/>
          </a:xfrm>
        </p:spPr>
        <p:txBody>
          <a:bodyPr>
            <a:normAutofit fontScale="77500" lnSpcReduction="20000"/>
          </a:bodyPr>
          <a:lstStyle/>
          <a:p>
            <a:r>
              <a:rPr lang="en-US" dirty="0" smtClean="0"/>
              <a:t>Employment opportunities for local/impacted residents</a:t>
            </a:r>
          </a:p>
          <a:p>
            <a:pPr lvl="1"/>
            <a:r>
              <a:rPr lang="en-US" dirty="0" smtClean="0"/>
              <a:t>Create replacement employment through educationally focused/complementary job creation</a:t>
            </a:r>
          </a:p>
          <a:p>
            <a:pPr lvl="1"/>
            <a:r>
              <a:rPr lang="en-US" dirty="0" smtClean="0"/>
              <a:t>2012 survey: 3,305 full-time/1,591 part-time permanent jobs to date</a:t>
            </a:r>
          </a:p>
          <a:p>
            <a:pPr lvl="1"/>
            <a:r>
              <a:rPr lang="en-US" dirty="0"/>
              <a:t>The FORA and the ESCA RP Team have prioritized local hiring, when possible, by releasing contracts to local contractors and hiring qualified local </a:t>
            </a:r>
            <a:r>
              <a:rPr lang="en-US" dirty="0" smtClean="0"/>
              <a:t>professionals</a:t>
            </a:r>
            <a:r>
              <a:rPr lang="en-US" dirty="0"/>
              <a:t> </a:t>
            </a:r>
            <a:endParaRPr lang="en-US" dirty="0" smtClean="0"/>
          </a:p>
          <a:p>
            <a:r>
              <a:rPr lang="en-US" dirty="0" smtClean="0"/>
              <a:t>Business opportunities through reuse programs (construction, entrepreneurial, etc.)</a:t>
            </a:r>
          </a:p>
          <a:p>
            <a:pPr lvl="1"/>
            <a:r>
              <a:rPr lang="en-US" dirty="0" smtClean="0"/>
              <a:t>Upwards of 2,700 construction jobs created through FORA’s Capital Improvement Program, including 75% local prime contractors and 15% DBE sub-contractors</a:t>
            </a:r>
          </a:p>
          <a:p>
            <a:pPr lvl="1"/>
            <a:r>
              <a:rPr lang="en-US" dirty="0" smtClean="0"/>
              <a:t>Seaside Highlands, RCI, CSUMB, MPC, Dunes on Monterey Bay, ESCA, future proposed developments, generated at least an equal amount.  </a:t>
            </a:r>
          </a:p>
          <a:p>
            <a:r>
              <a:rPr lang="en-US" dirty="0" smtClean="0"/>
              <a:t>Economic benefit to the region – </a:t>
            </a:r>
          </a:p>
          <a:p>
            <a:pPr lvl="1"/>
            <a:r>
              <a:rPr lang="en-US" dirty="0" smtClean="0"/>
              <a:t>Construction jobs were nearly all direct local beneficiaries.</a:t>
            </a:r>
          </a:p>
          <a:p>
            <a:pPr lvl="1"/>
            <a:r>
              <a:rPr lang="en-US" dirty="0" smtClean="0"/>
              <a:t>Permanent jobs estimated to employ 75% or more local hires</a:t>
            </a:r>
          </a:p>
          <a:p>
            <a:pPr lvl="1"/>
            <a:r>
              <a:rPr lang="en-US" dirty="0" smtClean="0"/>
              <a:t>Increased property and sales tax offsets </a:t>
            </a:r>
          </a:p>
          <a:p>
            <a:r>
              <a:rPr lang="en-US" dirty="0" smtClean="0"/>
              <a:t>Prevailing wage requirements at the former Fort Ord</a:t>
            </a:r>
          </a:p>
          <a:p>
            <a:pPr lvl="1"/>
            <a:r>
              <a:rPr lang="en-US" dirty="0" smtClean="0"/>
              <a:t>FORA Master Resolution section 3.03.090</a:t>
            </a:r>
          </a:p>
        </p:txBody>
      </p:sp>
    </p:spTree>
    <p:extLst>
      <p:ext uri="{BB962C8B-B14F-4D97-AF65-F5344CB8AC3E}">
        <p14:creationId xmlns:p14="http://schemas.microsoft.com/office/powerpoint/2010/main" val="2990420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700" dirty="0" smtClean="0">
                <a:solidFill>
                  <a:schemeClr val="tx2"/>
                </a:solidFill>
              </a:rPr>
              <a:t>Environmental Justice – Levonne Stone </a:t>
            </a:r>
            <a:endParaRPr lang="en-US" sz="3700" dirty="0">
              <a:solidFill>
                <a:schemeClr val="tx2"/>
              </a:solidFill>
            </a:endParaRPr>
          </a:p>
        </p:txBody>
      </p:sp>
      <p:sp>
        <p:nvSpPr>
          <p:cNvPr id="3" name="Content Placeholder 2"/>
          <p:cNvSpPr>
            <a:spLocks noGrp="1"/>
          </p:cNvSpPr>
          <p:nvPr>
            <p:ph sz="quarter" idx="1"/>
          </p:nvPr>
        </p:nvSpPr>
        <p:spPr>
          <a:xfrm>
            <a:off x="301752" y="1527048"/>
            <a:ext cx="8689848" cy="4797552"/>
          </a:xfrm>
        </p:spPr>
        <p:txBody>
          <a:bodyPr>
            <a:normAutofit/>
          </a:bodyPr>
          <a:lstStyle/>
          <a:p>
            <a:r>
              <a:rPr lang="en-US" dirty="0" smtClean="0"/>
              <a:t>Mello Bill notes from 1994/1995</a:t>
            </a:r>
          </a:p>
          <a:p>
            <a:r>
              <a:rPr lang="en-US" dirty="0" smtClean="0"/>
              <a:t>President Clinton’s Executive Order – Protection for communities</a:t>
            </a:r>
          </a:p>
          <a:p>
            <a:r>
              <a:rPr lang="en-US" dirty="0" smtClean="0"/>
              <a:t>Federal provisions and laws – Equal opportunity</a:t>
            </a:r>
          </a:p>
          <a:p>
            <a:r>
              <a:rPr lang="en-US" dirty="0" smtClean="0"/>
              <a:t>Environmental health exposures to military toxins</a:t>
            </a:r>
          </a:p>
          <a:p>
            <a:r>
              <a:rPr lang="en-US" dirty="0" smtClean="0"/>
              <a:t>Training and education placement programs for impacted/ disenfranchised community members </a:t>
            </a:r>
          </a:p>
          <a:p>
            <a:r>
              <a:rPr lang="en-US" dirty="0" smtClean="0"/>
              <a:t>Local opportunities during cleanup activities</a:t>
            </a:r>
          </a:p>
          <a:p>
            <a:r>
              <a:rPr lang="en-US" dirty="0" smtClean="0"/>
              <a:t>BRAC laws to protect local community interests</a:t>
            </a:r>
          </a:p>
          <a:p>
            <a:r>
              <a:rPr lang="en-US" dirty="0" smtClean="0"/>
              <a:t>How to correct the gap</a:t>
            </a:r>
            <a:endParaRPr lang="en-US" dirty="0"/>
          </a:p>
        </p:txBody>
      </p:sp>
    </p:spTree>
    <p:extLst>
      <p:ext uri="{BB962C8B-B14F-4D97-AF65-F5344CB8AC3E}">
        <p14:creationId xmlns:p14="http://schemas.microsoft.com/office/powerpoint/2010/main" val="2386316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rPr>
              <a:t>FORA Board: Next Steps</a:t>
            </a:r>
            <a:endParaRPr lang="en-US" dirty="0">
              <a:solidFill>
                <a:schemeClr val="tx2"/>
              </a:solidFill>
            </a:endParaRPr>
          </a:p>
        </p:txBody>
      </p:sp>
      <p:sp>
        <p:nvSpPr>
          <p:cNvPr id="3" name="Content Placeholder 2"/>
          <p:cNvSpPr>
            <a:spLocks noGrp="1"/>
          </p:cNvSpPr>
          <p:nvPr>
            <p:ph sz="quarter" idx="1"/>
          </p:nvPr>
        </p:nvSpPr>
        <p:spPr>
          <a:xfrm>
            <a:off x="301752" y="1527048"/>
            <a:ext cx="8503920" cy="4797552"/>
          </a:xfrm>
        </p:spPr>
        <p:txBody>
          <a:bodyPr>
            <a:normAutofit lnSpcReduction="10000"/>
          </a:bodyPr>
          <a:lstStyle/>
          <a:p>
            <a:r>
              <a:rPr lang="en-US" dirty="0" smtClean="0"/>
              <a:t>Program to match local impacted community with business/contracting opportunities.</a:t>
            </a:r>
          </a:p>
          <a:p>
            <a:r>
              <a:rPr lang="en-US" dirty="0" smtClean="0"/>
              <a:t>Link project development to impacted community members for employment and housing.</a:t>
            </a:r>
          </a:p>
          <a:p>
            <a:r>
              <a:rPr lang="en-US" dirty="0" smtClean="0"/>
              <a:t>Sustain/clarify prevailing wage requirements.</a:t>
            </a:r>
          </a:p>
          <a:p>
            <a:r>
              <a:rPr lang="en-US" dirty="0" smtClean="0"/>
              <a:t>Federal funding provisions to build local capacity operations.</a:t>
            </a:r>
          </a:p>
          <a:p>
            <a:r>
              <a:rPr lang="en-US" dirty="0" smtClean="0"/>
              <a:t>Find support for environmental justice provisions as they pertain to FORA programs.</a:t>
            </a:r>
          </a:p>
          <a:p>
            <a:r>
              <a:rPr lang="en-US" dirty="0" smtClean="0"/>
              <a:t>Continue issue discussions through the Base Reuse Plan post-reassessment policy workshops.</a:t>
            </a:r>
            <a:endParaRPr lang="en-US" dirty="0"/>
          </a:p>
        </p:txBody>
      </p:sp>
    </p:spTree>
    <p:extLst>
      <p:ext uri="{BB962C8B-B14F-4D97-AF65-F5344CB8AC3E}">
        <p14:creationId xmlns:p14="http://schemas.microsoft.com/office/powerpoint/2010/main" val="3954858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Board Discussion</a:t>
            </a:r>
            <a:endParaRPr lang="en-US" dirty="0"/>
          </a:p>
        </p:txBody>
      </p:sp>
      <p:sp>
        <p:nvSpPr>
          <p:cNvPr id="3" name="Content Placeholder 2"/>
          <p:cNvSpPr>
            <a:spLocks noGrp="1"/>
          </p:cNvSpPr>
          <p:nvPr>
            <p:ph sz="quarter" idx="1"/>
          </p:nvPr>
        </p:nvSpPr>
        <p:spPr>
          <a:xfrm>
            <a:off x="301752" y="1527048"/>
            <a:ext cx="8503920" cy="4873752"/>
          </a:xfrm>
        </p:spPr>
        <p:txBody>
          <a:bodyPr/>
          <a:lstStyle/>
          <a:p>
            <a:r>
              <a:rPr lang="en-US" dirty="0"/>
              <a:t>“We cannot seek achievement for ourselves and forget about progress and prosperity for our community... Our ambitions must be broad enough to include the aspirations and needs of others, for their sakes and for our own</a:t>
            </a:r>
            <a:r>
              <a:rPr lang="en-US" dirty="0" smtClean="0"/>
              <a:t>.” - Cesar Chavez</a:t>
            </a:r>
          </a:p>
          <a:p>
            <a:r>
              <a:rPr lang="en-US" dirty="0" smtClean="0"/>
              <a:t>“An </a:t>
            </a:r>
            <a:r>
              <a:rPr lang="en-US" dirty="0"/>
              <a:t>individual has not started living until he can rise above the narrow confines of his individualistic concerns to the broader concerns of all humanity</a:t>
            </a:r>
            <a:r>
              <a:rPr lang="en-US" dirty="0" smtClean="0"/>
              <a:t>.” - Dr</a:t>
            </a:r>
            <a:r>
              <a:rPr lang="en-US" dirty="0"/>
              <a:t>. Martin Luther King, Jr</a:t>
            </a:r>
            <a:r>
              <a:rPr lang="en-US" dirty="0" smtClean="0"/>
              <a:t>.</a:t>
            </a:r>
          </a:p>
          <a:p>
            <a:r>
              <a:rPr lang="en-US" dirty="0" smtClean="0"/>
              <a:t> “The </a:t>
            </a:r>
            <a:r>
              <a:rPr lang="en-US" dirty="0"/>
              <a:t>time is always right to do what is right</a:t>
            </a:r>
            <a:r>
              <a:rPr lang="en-US" dirty="0" smtClean="0"/>
              <a:t>.” - Dr</a:t>
            </a:r>
            <a:r>
              <a:rPr lang="en-US" dirty="0"/>
              <a:t>. Martin Luther King, Jr. </a:t>
            </a:r>
          </a:p>
          <a:p>
            <a:endParaRPr lang="en-US" dirty="0"/>
          </a:p>
        </p:txBody>
      </p:sp>
    </p:spTree>
    <p:extLst>
      <p:ext uri="{BB962C8B-B14F-4D97-AF65-F5344CB8AC3E}">
        <p14:creationId xmlns:p14="http://schemas.microsoft.com/office/powerpoint/2010/main" val="386280490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566</TotalTime>
  <Words>373</Words>
  <Application>Microsoft Office PowerPoint</Application>
  <PresentationFormat>On-screen Show (4:3)</PresentationFormat>
  <Paragraphs>49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Civic</vt:lpstr>
      <vt:lpstr>Fort Ord Base Reuse Plan Economic Recovery Outline</vt:lpstr>
      <vt:lpstr>Closure of Fort Ord: Impacts</vt:lpstr>
      <vt:lpstr>Base Reuse Plan: Promises</vt:lpstr>
      <vt:lpstr>Environmental Justice – Levonne Stone </vt:lpstr>
      <vt:lpstr>FORA Board: Next Steps</vt:lpstr>
      <vt:lpstr>Board Discussion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Capital Improvement Program Review</dc:title>
  <dc:creator>Crissy Maras</dc:creator>
  <cp:lastModifiedBy>Crissy Maras</cp:lastModifiedBy>
  <cp:revision>39</cp:revision>
  <cp:lastPrinted>2012-05-11T20:58:17Z</cp:lastPrinted>
  <dcterms:created xsi:type="dcterms:W3CDTF">2012-05-11T17:37:34Z</dcterms:created>
  <dcterms:modified xsi:type="dcterms:W3CDTF">2013-01-11T21:40:51Z</dcterms:modified>
</cp:coreProperties>
</file>